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15C94AA-6137-45E9-B29F-A8396BA517DF}">
  <a:tblStyle styleId="{715C94AA-6137-45E9-B29F-A8396BA517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5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8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7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7cf198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7cf198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7cf1987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7cf1987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terminating condition. Computers don’t have common-sense.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7cf1987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7cf1987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7cf198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7cf198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7cf1987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7cf1987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7cf1987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7cf1987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7cf1987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7cf1987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7cf1987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7cf1987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7cf1987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7cf198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7cf1987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7cf1987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7cf1987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7cf1987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7cf198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7cf198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7cf1987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47cf1987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7cf1987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7cf1987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5100d9cc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5100d9c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5100d9cc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5100d9cc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intuitive...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100d9c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100d9c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5100d9c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5100d9c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7cf198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7cf198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5100d9c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5100d9c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100d9cc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100d9cc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5100d9c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5100d9c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7cf198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7cf198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100d9c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5100d9c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100d9c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100d9c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7cf1987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7cf1987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7cf1987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7cf198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7cf1987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7cf1987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7cf1987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7cf1987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7cf1987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7cf1987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7cf198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7cf198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7cf198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7cf198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7cf1987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7cf1987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7cf198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7cf198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7cf1987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7cf1987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7cf1987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7cf1987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enough information for a computer to execute this algorithm?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lato.stanford.edu/entries/turing-machine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oxfordlearnersdictionaries.com/definition/english/algorithm" TargetMode="External"/><Relationship Id="rId4" Type="http://schemas.openxmlformats.org/officeDocument/2006/relationships/hyperlink" Target="https://ieet.org/index.php/IEET2/more/danaher2015080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26150"/>
            <a:ext cx="85206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DS4LAW</a:t>
            </a:r>
            <a:endParaRPr sz="36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078150" y="2752300"/>
            <a:ext cx="298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Kody Moodley, PhD.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4152875"/>
            <a:ext cx="2631759" cy="8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16850" y="1993675"/>
            <a:ext cx="5310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Workshop</a:t>
            </a:r>
            <a:r>
              <a:rPr lang="en" sz="2400"/>
              <a:t> 1: </a:t>
            </a:r>
            <a:r>
              <a:rPr lang="en" sz="2400">
                <a:solidFill>
                  <a:schemeClr val="dk1"/>
                </a:solidFill>
              </a:rPr>
              <a:t>Algorithms (foundations)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8" name="Google Shape;58;p13"/>
          <p:cNvSpPr txBox="1"/>
          <p:nvPr/>
        </p:nvSpPr>
        <p:spPr>
          <a:xfrm>
            <a:off x="656700" y="3451388"/>
            <a:ext cx="7830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Faculty of Law &amp; The Institute of Data Science @ Maastricht University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Shampooing hair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311700" y="3112788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11700" y="39967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of the algorithm?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957" y="0"/>
            <a:ext cx="4860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11700" y="2028100"/>
            <a:ext cx="2760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Anything strange about this algorithm?</a:t>
            </a:r>
            <a:endParaRPr b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734750" y="2245800"/>
            <a:ext cx="56745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in Computer Science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3864150" y="1449475"/>
            <a:ext cx="17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1B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25" y="0"/>
            <a:ext cx="9238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542025" y="0"/>
            <a:ext cx="47430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Route finding algorithms</a:t>
            </a:r>
            <a:endParaRPr b="1" sz="3000"/>
          </a:p>
        </p:txBody>
      </p:sp>
      <p:sp>
        <p:nvSpPr>
          <p:cNvPr id="147" name="Google Shape;147;p25"/>
          <p:cNvSpPr/>
          <p:nvPr/>
        </p:nvSpPr>
        <p:spPr>
          <a:xfrm>
            <a:off x="4989600" y="832125"/>
            <a:ext cx="3411000" cy="355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790550"/>
            <a:ext cx="3140049" cy="2352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6"/>
          <p:cNvCxnSpPr/>
          <p:nvPr/>
        </p:nvCxnSpPr>
        <p:spPr>
          <a:xfrm>
            <a:off x="3426550" y="1155500"/>
            <a:ext cx="2864400" cy="15555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  <p:sp>
        <p:nvSpPr>
          <p:cNvPr id="157" name="Google Shape;157;p26"/>
          <p:cNvSpPr txBox="1"/>
          <p:nvPr/>
        </p:nvSpPr>
        <p:spPr>
          <a:xfrm>
            <a:off x="6221575" y="-7825"/>
            <a:ext cx="2856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Audio &amp; Video compression algorithms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58" name="Google Shape;158;p26"/>
          <p:cNvCxnSpPr/>
          <p:nvPr/>
        </p:nvCxnSpPr>
        <p:spPr>
          <a:xfrm rot="10800000">
            <a:off x="3203275" y="100700"/>
            <a:ext cx="3318600" cy="20712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7"/>
          <p:cNvCxnSpPr/>
          <p:nvPr/>
        </p:nvCxnSpPr>
        <p:spPr>
          <a:xfrm rot="10800000">
            <a:off x="415775" y="1517275"/>
            <a:ext cx="1301400" cy="10011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7" name="Google Shape;167;p27"/>
          <p:cNvCxnSpPr/>
          <p:nvPr/>
        </p:nvCxnSpPr>
        <p:spPr>
          <a:xfrm flipH="1" rot="10800000">
            <a:off x="4841725" y="2741550"/>
            <a:ext cx="2026500" cy="2613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1651" cy="96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7"/>
          <p:cNvCxnSpPr/>
          <p:nvPr/>
        </p:nvCxnSpPr>
        <p:spPr>
          <a:xfrm>
            <a:off x="1239775" y="260850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0" name="Google Shape;170;p27"/>
          <p:cNvCxnSpPr/>
          <p:nvPr/>
        </p:nvCxnSpPr>
        <p:spPr>
          <a:xfrm>
            <a:off x="1061075" y="69327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1" name="Google Shape;171;p27"/>
          <p:cNvCxnSpPr/>
          <p:nvPr/>
        </p:nvCxnSpPr>
        <p:spPr>
          <a:xfrm>
            <a:off x="915450" y="107162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72" name="Google Shape;172;p27"/>
          <p:cNvCxnSpPr/>
          <p:nvPr/>
        </p:nvCxnSpPr>
        <p:spPr>
          <a:xfrm flipH="1">
            <a:off x="1855750" y="2764775"/>
            <a:ext cx="1201200" cy="3387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000" y="6549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421775" y="262325"/>
            <a:ext cx="26520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Optimisation &amp; scheduling algorithms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1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0" y="-943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Contract review using Machine Learning algorithms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186"/>
            <a:ext cx="9143998" cy="450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708450" y="9852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Unfair clause detection using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in Computer Science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Who is issuing the instructions? </a:t>
            </a:r>
            <a:r>
              <a:rPr b="1" lang="en">
                <a:solidFill>
                  <a:srgbClr val="1155CC"/>
                </a:solidFill>
              </a:rPr>
              <a:t>Humans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Who is executing the instructions? </a:t>
            </a:r>
            <a:r>
              <a:rPr b="1" lang="en">
                <a:solidFill>
                  <a:srgbClr val="1155CC"/>
                </a:solidFill>
              </a:rPr>
              <a:t>Computers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7525"/>
            <a:ext cx="3548651" cy="2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900" y="2188175"/>
            <a:ext cx="3136150" cy="2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500" y="2649800"/>
            <a:ext cx="1229800" cy="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5751925" y="1509700"/>
            <a:ext cx="621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?</a:t>
            </a:r>
            <a:endParaRPr b="1"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2756650" y="1517400"/>
            <a:ext cx="3257100" cy="25023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2895250" y="1656000"/>
            <a:ext cx="2987400" cy="83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2891500" y="308850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2985550" y="1721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08" name="Google Shape;208;p31"/>
          <p:cNvSpPr txBox="1"/>
          <p:nvPr/>
        </p:nvSpPr>
        <p:spPr>
          <a:xfrm>
            <a:off x="2981800" y="308850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</a:t>
            </a:r>
            <a:r>
              <a:rPr b="1" lang="en" sz="1800"/>
              <a:t>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 &amp; Secondary)</a:t>
            </a:r>
            <a:endParaRPr b="1" sz="1800"/>
          </a:p>
        </p:txBody>
      </p:sp>
      <p:sp>
        <p:nvSpPr>
          <p:cNvPr id="209" name="Google Shape;209;p31"/>
          <p:cNvSpPr/>
          <p:nvPr/>
        </p:nvSpPr>
        <p:spPr>
          <a:xfrm>
            <a:off x="6738250" y="2376600"/>
            <a:ext cx="1376100" cy="78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31"/>
          <p:cNvCxnSpPr/>
          <p:nvPr/>
        </p:nvCxnSpPr>
        <p:spPr>
          <a:xfrm>
            <a:off x="3680625" y="2492400"/>
            <a:ext cx="3600" cy="59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19050">
              <a:srgbClr val="000000">
                <a:alpha val="90000"/>
              </a:srgbClr>
            </a:outerShdw>
          </a:effectLst>
        </p:spPr>
      </p:cxnSp>
      <p:cxnSp>
        <p:nvCxnSpPr>
          <p:cNvPr id="211" name="Google Shape;211;p31"/>
          <p:cNvCxnSpPr/>
          <p:nvPr/>
        </p:nvCxnSpPr>
        <p:spPr>
          <a:xfrm rot="10800000">
            <a:off x="5066600" y="2509350"/>
            <a:ext cx="0" cy="56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1080000" dist="19050">
              <a:srgbClr val="000000">
                <a:alpha val="93000"/>
              </a:srgbClr>
            </a:outerShdw>
          </a:effectLst>
        </p:spPr>
      </p:cxnSp>
      <p:sp>
        <p:nvSpPr>
          <p:cNvPr id="212" name="Google Shape;212;p31"/>
          <p:cNvSpPr txBox="1"/>
          <p:nvPr/>
        </p:nvSpPr>
        <p:spPr>
          <a:xfrm>
            <a:off x="6914350" y="237660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Output devices</a:t>
            </a:r>
            <a:endParaRPr b="1" sz="1800"/>
          </a:p>
        </p:txBody>
      </p:sp>
      <p:cxnSp>
        <p:nvCxnSpPr>
          <p:cNvPr id="213" name="Google Shape;213;p31"/>
          <p:cNvCxnSpPr>
            <a:stCxn id="203" idx="3"/>
            <a:endCxn id="209" idx="1"/>
          </p:cNvCxnSpPr>
          <p:nvPr/>
        </p:nvCxnSpPr>
        <p:spPr>
          <a:xfrm>
            <a:off x="60137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1"/>
          <p:cNvSpPr/>
          <p:nvPr/>
        </p:nvSpPr>
        <p:spPr>
          <a:xfrm>
            <a:off x="804550" y="2398350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913100" y="239835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</a:t>
            </a:r>
            <a:r>
              <a:rPr b="1" lang="en" sz="1800"/>
              <a:t> devices</a:t>
            </a:r>
            <a:endParaRPr b="1" sz="1800"/>
          </a:p>
        </p:txBody>
      </p:sp>
      <p:cxnSp>
        <p:nvCxnSpPr>
          <p:cNvPr id="216" name="Google Shape;216;p31"/>
          <p:cNvCxnSpPr>
            <a:stCxn id="214" idx="3"/>
            <a:endCxn id="203" idx="1"/>
          </p:cNvCxnSpPr>
          <p:nvPr/>
        </p:nvCxnSpPr>
        <p:spPr>
          <a:xfrm>
            <a:off x="20321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3" y="3222374"/>
            <a:ext cx="1147874" cy="108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43" y="2992448"/>
            <a:ext cx="1706875" cy="12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450" y="3350000"/>
            <a:ext cx="1182849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800" y="3222386"/>
            <a:ext cx="1182851" cy="8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6687" y="723100"/>
            <a:ext cx="810626" cy="7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6646" y="4191900"/>
            <a:ext cx="1604608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1550" y="4159364"/>
            <a:ext cx="1542200" cy="94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</a:t>
            </a:r>
            <a:r>
              <a:rPr lang="en">
                <a:solidFill>
                  <a:srgbClr val="1155CC"/>
                </a:solidFill>
              </a:rPr>
              <a:t>me	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112" y="1106291"/>
            <a:ext cx="4579200" cy="26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1161225"/>
            <a:ext cx="40131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Born and bred in South Africa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Trained as a Computer Scientist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BSc &amp; MSc in Pretoria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PhD in Manchester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Industry - </a:t>
            </a:r>
            <a:r>
              <a:rPr b="1" lang="en" sz="1800">
                <a:solidFill>
                  <a:srgbClr val="1155CC"/>
                </a:solidFill>
              </a:rPr>
              <a:t>creating algorithms </a:t>
            </a:r>
            <a:r>
              <a:rPr lang="en" sz="1800">
                <a:solidFill>
                  <a:srgbClr val="1155CC"/>
                </a:solidFill>
              </a:rPr>
              <a:t>(mobile applications)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1st </a:t>
            </a:r>
            <a:r>
              <a:rPr lang="en" sz="1800"/>
              <a:t>Postdoc in Maastricht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75" y="673200"/>
            <a:ext cx="743050" cy="10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11700" y="4086725"/>
            <a:ext cx="69522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“In theory, there is no difference between theory and practice, in practice, there is.” - </a:t>
            </a:r>
            <a:r>
              <a:rPr lang="en" sz="1800">
                <a:solidFill>
                  <a:srgbClr val="1155CC"/>
                </a:solidFill>
              </a:rPr>
              <a:t>Jan L. A. Van De Snepscheut (Caltech)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584200" y="2981725"/>
            <a:ext cx="10731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650" y="3057524"/>
            <a:ext cx="1334198" cy="4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2263800" y="10893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2263800" y="11094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31" name="Google Shape;231;p32"/>
          <p:cNvSpPr/>
          <p:nvPr/>
        </p:nvSpPr>
        <p:spPr>
          <a:xfrm>
            <a:off x="311700" y="1089375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420250" y="1089375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 devices</a:t>
            </a:r>
            <a:endParaRPr b="1" sz="1800"/>
          </a:p>
        </p:txBody>
      </p:sp>
      <p:cxnSp>
        <p:nvCxnSpPr>
          <p:cNvPr id="233" name="Google Shape;233;p32"/>
          <p:cNvCxnSpPr>
            <a:stCxn id="231" idx="3"/>
            <a:endCxn id="234" idx="1"/>
          </p:cNvCxnSpPr>
          <p:nvPr/>
        </p:nvCxnSpPr>
        <p:spPr>
          <a:xfrm>
            <a:off x="1539300" y="1459575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2"/>
          <p:cNvSpPr txBox="1"/>
          <p:nvPr/>
        </p:nvSpPr>
        <p:spPr>
          <a:xfrm>
            <a:off x="402100" y="1965900"/>
            <a:ext cx="110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23 + 34?</a:t>
            </a:r>
            <a:endParaRPr sz="1800"/>
          </a:p>
        </p:txBody>
      </p:sp>
      <p:graphicFrame>
        <p:nvGraphicFramePr>
          <p:cNvPr id="236" name="Google Shape;236;p32"/>
          <p:cNvGraphicFramePr/>
          <p:nvPr/>
        </p:nvGraphicFramePr>
        <p:xfrm>
          <a:off x="2837875" y="23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876500"/>
                <a:gridCol w="1251825"/>
                <a:gridCol w="1024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r>
                        <a:rPr b="1" lang="en"/>
                        <a:t>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7" name="Google Shape;237;p32"/>
          <p:cNvCxnSpPr/>
          <p:nvPr/>
        </p:nvCxnSpPr>
        <p:spPr>
          <a:xfrm>
            <a:off x="2256100" y="1824325"/>
            <a:ext cx="1108800" cy="30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2"/>
          <p:cNvCxnSpPr/>
          <p:nvPr/>
        </p:nvCxnSpPr>
        <p:spPr>
          <a:xfrm>
            <a:off x="5259050" y="1824325"/>
            <a:ext cx="2471700" cy="184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9" name="Google Shape;239;p32"/>
          <p:cNvSpPr txBox="1"/>
          <p:nvPr/>
        </p:nvSpPr>
        <p:spPr>
          <a:xfrm>
            <a:off x="3056900" y="1936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40" name="Google Shape;240;p32"/>
          <p:cNvSpPr txBox="1"/>
          <p:nvPr/>
        </p:nvSpPr>
        <p:spPr>
          <a:xfrm>
            <a:off x="4117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41" name="Google Shape;241;p32"/>
          <p:cNvSpPr txBox="1"/>
          <p:nvPr/>
        </p:nvSpPr>
        <p:spPr>
          <a:xfrm>
            <a:off x="5178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aphicFrame>
        <p:nvGraphicFramePr>
          <p:cNvPr id="242" name="Google Shape;242;p32"/>
          <p:cNvGraphicFramePr/>
          <p:nvPr/>
        </p:nvGraphicFramePr>
        <p:xfrm>
          <a:off x="3365000" y="36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3" name="Google Shape;243;p32"/>
          <p:cNvSpPr txBox="1"/>
          <p:nvPr/>
        </p:nvSpPr>
        <p:spPr>
          <a:xfrm>
            <a:off x="227000" y="3738450"/>
            <a:ext cx="2737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Each block represents the charge of a single capacitor in memory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8423725" y="36062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“34”</a:t>
            </a:r>
            <a:endParaRPr sz="1800"/>
          </a:p>
        </p:txBody>
      </p:sp>
      <p:sp>
        <p:nvSpPr>
          <p:cNvPr id="245" name="Google Shape;245;p32"/>
          <p:cNvSpPr txBox="1"/>
          <p:nvPr/>
        </p:nvSpPr>
        <p:spPr>
          <a:xfrm>
            <a:off x="8423725" y="40294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“23”</a:t>
            </a:r>
            <a:endParaRPr sz="1800"/>
          </a:p>
        </p:txBody>
      </p:sp>
      <p:sp>
        <p:nvSpPr>
          <p:cNvPr id="246" name="Google Shape;246;p32"/>
          <p:cNvSpPr txBox="1"/>
          <p:nvPr/>
        </p:nvSpPr>
        <p:spPr>
          <a:xfrm>
            <a:off x="7916400" y="4452675"/>
            <a:ext cx="122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“add(1,3)”</a:t>
            </a:r>
            <a:endParaRPr sz="1800"/>
          </a:p>
        </p:txBody>
      </p:sp>
      <p:sp>
        <p:nvSpPr>
          <p:cNvPr id="247" name="Google Shape;247;p32"/>
          <p:cNvSpPr txBox="1"/>
          <p:nvPr/>
        </p:nvSpPr>
        <p:spPr>
          <a:xfrm>
            <a:off x="3330600" y="4780950"/>
            <a:ext cx="4435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2</a:t>
            </a:r>
            <a:r>
              <a:rPr b="1" baseline="30000" lang="en"/>
              <a:t>7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6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5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4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3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2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1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0</a:t>
            </a:r>
            <a:endParaRPr b="1" baseline="30000"/>
          </a:p>
        </p:txBody>
      </p:sp>
      <p:sp>
        <p:nvSpPr>
          <p:cNvPr id="248" name="Google Shape;248;p32"/>
          <p:cNvSpPr txBox="1"/>
          <p:nvPr/>
        </p:nvSpPr>
        <p:spPr>
          <a:xfrm>
            <a:off x="6885925" y="2264850"/>
            <a:ext cx="1999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How many bits does a computer with 4GB of RAM have? 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5405825" y="1161975"/>
            <a:ext cx="2086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STORAGE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311700" y="204555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402000" y="2065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</a:t>
            </a:r>
            <a:r>
              <a:rPr b="1" lang="en" sz="1800"/>
              <a:t>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57" name="Google Shape;257;p33"/>
          <p:cNvSpPr/>
          <p:nvPr/>
        </p:nvSpPr>
        <p:spPr>
          <a:xfrm>
            <a:off x="311700" y="36446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311700" y="36647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59" name="Google Shape;259;p33"/>
          <p:cNvSpPr txBox="1"/>
          <p:nvPr/>
        </p:nvSpPr>
        <p:spPr>
          <a:xfrm>
            <a:off x="4010050" y="1249750"/>
            <a:ext cx="4441800" cy="224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Fetch instruction from memory location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Execute instruction: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 the first number into the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 the second number to this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Store the sum in memory location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0 0 1 0 0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1 0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0 0 0 1 0  1 1 1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_________________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0 0 1 1 1  0 0 1</a:t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1620300" y="2785950"/>
            <a:ext cx="370200" cy="858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1990500" y="3031700"/>
            <a:ext cx="100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Fetch/Put</a:t>
            </a:r>
            <a:endParaRPr/>
          </a:p>
        </p:txBody>
      </p:sp>
      <p:graphicFrame>
        <p:nvGraphicFramePr>
          <p:cNvPr id="262" name="Google Shape;262;p33"/>
          <p:cNvGraphicFramePr/>
          <p:nvPr/>
        </p:nvGraphicFramePr>
        <p:xfrm>
          <a:off x="4191375" y="39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879950"/>
                <a:gridCol w="1320675"/>
                <a:gridCol w="964725"/>
                <a:gridCol w="10286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Value: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“57”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3" name="Google Shape;263;p33"/>
          <p:cNvSpPr txBox="1"/>
          <p:nvPr/>
        </p:nvSpPr>
        <p:spPr>
          <a:xfrm>
            <a:off x="4475775" y="3539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64" name="Google Shape;264;p33"/>
          <p:cNvSpPr txBox="1"/>
          <p:nvPr/>
        </p:nvSpPr>
        <p:spPr>
          <a:xfrm>
            <a:off x="5532938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65" name="Google Shape;265;p33"/>
          <p:cNvSpPr txBox="1"/>
          <p:nvPr/>
        </p:nvSpPr>
        <p:spPr>
          <a:xfrm>
            <a:off x="6705750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266" name="Google Shape;266;p33"/>
          <p:cNvSpPr txBox="1"/>
          <p:nvPr/>
        </p:nvSpPr>
        <p:spPr>
          <a:xfrm>
            <a:off x="7729525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267" name="Google Shape;267;p33"/>
          <p:cNvSpPr txBox="1"/>
          <p:nvPr/>
        </p:nvSpPr>
        <p:spPr>
          <a:xfrm>
            <a:off x="328650" y="1249750"/>
            <a:ext cx="2953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COMPUTATION</a:t>
            </a:r>
            <a:endParaRPr sz="3000">
              <a:solidFill>
                <a:srgbClr val="1155CC"/>
              </a:solidFill>
            </a:endParaRPr>
          </a:p>
        </p:txBody>
      </p:sp>
      <p:cxnSp>
        <p:nvCxnSpPr>
          <p:cNvPr id="268" name="Google Shape;268;p33"/>
          <p:cNvCxnSpPr/>
          <p:nvPr/>
        </p:nvCxnSpPr>
        <p:spPr>
          <a:xfrm>
            <a:off x="3323750" y="4388325"/>
            <a:ext cx="879300" cy="57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3300625" y="3640325"/>
            <a:ext cx="894600" cy="33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3"/>
          <p:cNvCxnSpPr/>
          <p:nvPr/>
        </p:nvCxnSpPr>
        <p:spPr>
          <a:xfrm flipH="1" rot="10800000">
            <a:off x="3292900" y="1242075"/>
            <a:ext cx="732600" cy="8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3292900" y="2784350"/>
            <a:ext cx="717300" cy="7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28650" y="1249750"/>
            <a:ext cx="55860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Modern computers using Turing’s model of computation</a:t>
            </a:r>
            <a:endParaRPr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Described by a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Turing machine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algorithm that you can conceive of and execute as a human being, can be represented as a set of operations in a Turing machine.</a:t>
            </a:r>
            <a:endParaRPr sz="2400"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50" y="1148825"/>
            <a:ext cx="2224150" cy="300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 (square root)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90" name="Google Shape;290;p36"/>
          <p:cNvSpPr/>
          <p:nvPr/>
        </p:nvSpPr>
        <p:spPr>
          <a:xfrm rot="5400000">
            <a:off x="4141100" y="-863050"/>
            <a:ext cx="771300" cy="7202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1311050" y="2556950"/>
            <a:ext cx="1226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Higher-level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576000" y="2556950"/>
            <a:ext cx="1173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Lower</a:t>
            </a:r>
            <a:r>
              <a:rPr b="1" lang="en">
                <a:solidFill>
                  <a:srgbClr val="FFFFFF"/>
                </a:solidFill>
              </a:rPr>
              <a:t>-level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93" name="Google Shape;293;p36"/>
          <p:cNvCxnSpPr/>
          <p:nvPr/>
        </p:nvCxnSpPr>
        <p:spPr>
          <a:xfrm rot="10800000">
            <a:off x="3431700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6"/>
          <p:cNvCxnSpPr/>
          <p:nvPr/>
        </p:nvCxnSpPr>
        <p:spPr>
          <a:xfrm rot="10800000">
            <a:off x="6455375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6"/>
          <p:cNvCxnSpPr/>
          <p:nvPr/>
        </p:nvCxnSpPr>
        <p:spPr>
          <a:xfrm>
            <a:off x="481607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4455325" y="1303850"/>
            <a:ext cx="721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C/C++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5940575" y="3779125"/>
            <a:ext cx="1029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cxnSp>
        <p:nvCxnSpPr>
          <p:cNvPr id="298" name="Google Shape;298;p36"/>
          <p:cNvCxnSpPr/>
          <p:nvPr/>
        </p:nvCxnSpPr>
        <p:spPr>
          <a:xfrm>
            <a:off x="823042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6"/>
          <p:cNvSpPr txBox="1"/>
          <p:nvPr/>
        </p:nvSpPr>
        <p:spPr>
          <a:xfrm>
            <a:off x="7573425" y="1176225"/>
            <a:ext cx="131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(1’s and 0’s)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3143400" y="3779125"/>
            <a:ext cx="576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cxnSp>
        <p:nvCxnSpPr>
          <p:cNvPr id="301" name="Google Shape;301;p36"/>
          <p:cNvCxnSpPr/>
          <p:nvPr/>
        </p:nvCxnSpPr>
        <p:spPr>
          <a:xfrm>
            <a:off x="2152000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6"/>
          <p:cNvSpPr txBox="1"/>
          <p:nvPr/>
        </p:nvSpPr>
        <p:spPr>
          <a:xfrm>
            <a:off x="1769050" y="1303850"/>
            <a:ext cx="765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248025" y="3623050"/>
            <a:ext cx="9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</a:t>
            </a:r>
            <a:endParaRPr/>
          </a:p>
        </p:txBody>
      </p:sp>
      <p:cxnSp>
        <p:nvCxnSpPr>
          <p:cNvPr id="304" name="Google Shape;304;p36"/>
          <p:cNvCxnSpPr/>
          <p:nvPr/>
        </p:nvCxnSpPr>
        <p:spPr>
          <a:xfrm rot="10800000">
            <a:off x="730875" y="27746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2619100" y="1142975"/>
            <a:ext cx="559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311" name="Google Shape;311;p37"/>
          <p:cNvSpPr txBox="1"/>
          <p:nvPr/>
        </p:nvSpPr>
        <p:spPr>
          <a:xfrm>
            <a:off x="4280650" y="1561175"/>
            <a:ext cx="1151100" cy="263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ORG</a:t>
            </a:r>
            <a:r>
              <a:rPr lang="en" sz="1200"/>
              <a:t> 100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LDA</a:t>
            </a:r>
            <a:r>
              <a:rPr lang="en" sz="1200"/>
              <a:t> A 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ADD</a:t>
            </a:r>
            <a:r>
              <a:rPr lang="en" sz="1200"/>
              <a:t> B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STA</a:t>
            </a:r>
            <a:r>
              <a:rPr lang="en" sz="1200"/>
              <a:t> C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HLT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83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–2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0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END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4339450" y="1142963"/>
            <a:ext cx="103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6260300" y="1561175"/>
            <a:ext cx="1955100" cy="164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0010 0001 0000 0100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0001 0001 0000 0101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0011 0001 0000 0110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0111 0000 0000 0001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0000 0000 0101 0011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1111 1111 1111 1110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0000 0000 0000 0000</a:t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2418600" y="1568925"/>
            <a:ext cx="1033500" cy="106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lang="en"/>
              <a:t> a, b, 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6615325" y="1142963"/>
            <a:ext cx="1293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700850" y="1142963"/>
            <a:ext cx="744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556550" y="1568900"/>
            <a:ext cx="1033500" cy="81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37"/>
          <p:cNvCxnSpPr>
            <a:stCxn id="311" idx="2"/>
            <a:endCxn id="313" idx="2"/>
          </p:cNvCxnSpPr>
          <p:nvPr/>
        </p:nvCxnSpPr>
        <p:spPr>
          <a:xfrm rot="-5400000">
            <a:off x="5551450" y="2512025"/>
            <a:ext cx="991200" cy="2381700"/>
          </a:xfrm>
          <a:prstGeom prst="curvedConnector3">
            <a:avLst>
              <a:gd fmla="val -2402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>
            <a:stCxn id="314" idx="2"/>
            <a:endCxn id="313" idx="2"/>
          </p:cNvCxnSpPr>
          <p:nvPr/>
        </p:nvCxnSpPr>
        <p:spPr>
          <a:xfrm flipH="1" rot="-5400000">
            <a:off x="4799550" y="768825"/>
            <a:ext cx="574200" cy="4302600"/>
          </a:xfrm>
          <a:prstGeom prst="curvedConnector3">
            <a:avLst>
              <a:gd fmla="val 3676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>
            <a:stCxn id="317" idx="2"/>
            <a:endCxn id="313" idx="2"/>
          </p:cNvCxnSpPr>
          <p:nvPr/>
        </p:nvCxnSpPr>
        <p:spPr>
          <a:xfrm flipH="1" rot="-5400000">
            <a:off x="3743150" y="-287650"/>
            <a:ext cx="825000" cy="6164700"/>
          </a:xfrm>
          <a:prstGeom prst="curvedConnector3">
            <a:avLst>
              <a:gd fmla="val 3292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7"/>
          <p:cNvSpPr txBox="1"/>
          <p:nvPr/>
        </p:nvSpPr>
        <p:spPr>
          <a:xfrm>
            <a:off x="311700" y="3184225"/>
            <a:ext cx="3667500" cy="1646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“Installing” a programming language on your computer means you are providing your OS with instructions on how to convert instructions specified in that language into Machine code. These algorithms are called </a:t>
            </a:r>
            <a:r>
              <a:rPr b="1" lang="en">
                <a:solidFill>
                  <a:srgbClr val="1155CC"/>
                </a:solidFill>
              </a:rPr>
              <a:t>Compilers or Interpreters.</a:t>
            </a:r>
            <a:endParaRPr b="1">
              <a:solidFill>
                <a:srgbClr val="1155CC"/>
              </a:solidFill>
            </a:endParaRPr>
          </a:p>
        </p:txBody>
      </p:sp>
      <p:cxnSp>
        <p:nvCxnSpPr>
          <p:cNvPr id="322" name="Google Shape;322;p37"/>
          <p:cNvCxnSpPr>
            <a:endCxn id="313" idx="2"/>
          </p:cNvCxnSpPr>
          <p:nvPr/>
        </p:nvCxnSpPr>
        <p:spPr>
          <a:xfrm flipH="1" rot="10800000">
            <a:off x="7202450" y="3207275"/>
            <a:ext cx="35400" cy="25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1873800" y="2245800"/>
            <a:ext cx="53964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Examples of simple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28" name="Google Shape;328;p38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3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34" name="Google Shape;334;p39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2044750"/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Judge 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Ilešič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Schockweiler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Moitinho de Almeida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Toader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Rosas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Silva de Lapuerta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Gulmann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40" name="Google Shape;340;p40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1" name="Google Shape;341;p40"/>
          <p:cNvSpPr txBox="1"/>
          <p:nvPr/>
        </p:nvSpPr>
        <p:spPr>
          <a:xfrm>
            <a:off x="2629725" y="1181975"/>
            <a:ext cx="5236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47" name="Google Shape;347;p41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8" name="Google Shape;348;p41"/>
          <p:cNvSpPr txBox="1"/>
          <p:nvPr/>
        </p:nvSpPr>
        <p:spPr>
          <a:xfrm>
            <a:off x="2598875" y="1181975"/>
            <a:ext cx="62334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</a:t>
            </a:r>
            <a:r>
              <a:rPr lang="en" sz="1800">
                <a:solidFill>
                  <a:srgbClr val="1155CC"/>
                </a:solidFill>
              </a:rPr>
              <a:t>largest number in the list e.g. 284 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Outline of algorithm: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Assume the first number in the list is the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Consider each number in the list one-by-one from top to bottom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While we do this, if the current number being looked at is larger than the current largest number, consider this number to be the new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Stop when we get to the end of the list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you?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Brief introduction (name &amp; affiliation)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is your interest: DS4LAW or LAW4DS?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Experience with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you hope to gain from the session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54" name="Google Shape;354;p42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5" name="Google Shape;355;p42"/>
          <p:cNvSpPr txBox="1"/>
          <p:nvPr/>
        </p:nvSpPr>
        <p:spPr>
          <a:xfrm>
            <a:off x="3424000" y="1181975"/>
            <a:ext cx="4441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61" name="Google Shape;361;p43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{715C94AA-6137-45E9-B29F-A8396BA517DF}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2" name="Google Shape;362;p43"/>
          <p:cNvSpPr txBox="1"/>
          <p:nvPr/>
        </p:nvSpPr>
        <p:spPr>
          <a:xfrm>
            <a:off x="3424000" y="1181975"/>
            <a:ext cx="4441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list of numbers sorted ascending order e.g.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251,252,255,263,266,272,280,284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772800" y="2245800"/>
            <a:ext cx="75984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Examples of ubiquitously reused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68" name="Google Shape;368;p44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4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1706850" y="2245800"/>
            <a:ext cx="57303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Ethical significance of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74" name="Google Shape;374;p45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5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/>
        </p:nvSpPr>
        <p:spPr>
          <a:xfrm>
            <a:off x="341950" y="495700"/>
            <a:ext cx="41427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“Algorithms are not arbiters of objective truth and fairness simply because they're math.” - </a:t>
            </a:r>
            <a:r>
              <a:rPr b="1" lang="en" sz="1050">
                <a:solidFill>
                  <a:srgbClr val="181818"/>
                </a:solidFill>
                <a:latin typeface="Merriweather"/>
                <a:ea typeface="Merriweather"/>
                <a:cs typeface="Merriweather"/>
                <a:sym typeface="Merriweather"/>
              </a:rPr>
              <a:t>Zoe Quinn</a:t>
            </a:r>
            <a:endParaRPr b="1" sz="1050">
              <a:solidFill>
                <a:srgbClr val="181818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211100"/>
            <a:ext cx="2037500" cy="13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86" name="Google Shape;3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 are step-by-step instructions for executing a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Issuing algorithmic instructions to computers requires a special language: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Computers, on their lowest-level, are only able to manipulate data represented in a binary language (0’s and 1’s)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have created ‘high-level’ programming languages to help us communicate with computers more concisely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Compilers (algorithms for translating instructions from ‘high-level’ programming languages into computer language) make ‘high-level’ communication with computers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 are usually developed in a modular way so they can be reused in other algorithms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 (cont.)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92" name="Google Shape;39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 can be classified according to the problems they try to solve as well as the procedures they use to solve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Ethical issues sometimes arise with developing algorithms: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Issues can stem from lack of transparency in the algorithm’s steps (e.g. Machine Learning)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can also stem from fundamental questions of whether algorithms (and automation in general) should be applied to solve certain problems (social implications etc.)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Aims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Basic literacy of algorithms in the context of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LAW4DS: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Understanding mechanisms of algorithms should aid literacy in formulating questions, and focusing discussions, about their regulation.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Intuition for distinguishing between true algorithmic intelligence vs. apparent algorithmic intelligence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DS4LAW: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Theoretical foundations of algorithms &amp; role in computer science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Basic practical experience with creating algorithms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Roadmap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80925"/>
            <a:ext cx="8520600" cy="3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talking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1A: Algorithms are all around us...but what exactly are they?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1B: Algorithms in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2: Examples of simple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3: Examples of algorithms that are ubiquitous in contemporary software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4: Ethical significance of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doing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Python programming in Jupyter notebooks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Write and test some algorithms!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Roadmap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1: </a:t>
            </a:r>
            <a:r>
              <a:rPr lang="en"/>
              <a:t>Algorithms are all around us...but what are they?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 in the real world (well known)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 in law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Definition outside of 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2: Algorithms in Computer 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Instructions need to be specified in some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languages can computers understand?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Spectrum of programming languages &amp; the role of compilers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3: Examples of simple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Sorting &amp; find highest value (Link to Excel)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4: Examples of ubiquitously reused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5: Ethical significance of algorithms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864150" y="1449475"/>
            <a:ext cx="17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1A</a:t>
            </a:r>
            <a:endParaRPr sz="3600">
              <a:solidFill>
                <a:srgbClr val="1155CC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59400" y="2245800"/>
            <a:ext cx="8425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are all around us...but what are they?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</a:t>
            </a:r>
            <a:r>
              <a:rPr lang="en">
                <a:solidFill>
                  <a:srgbClr val="1155CC"/>
                </a:solidFill>
              </a:rPr>
              <a:t>efinition for Algorithm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78471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</a:t>
            </a:r>
            <a:r>
              <a:rPr lang="en">
                <a:solidFill>
                  <a:srgbClr val="000000"/>
                </a:solidFill>
              </a:rPr>
              <a:t>a set of rules that must be followed when solving a particular problem.”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</a:t>
            </a:r>
            <a:r>
              <a:rPr lang="en" u="sng">
                <a:solidFill>
                  <a:schemeClr val="hlink"/>
                </a:solidFill>
                <a:hlinkClick r:id="rId3"/>
              </a:rPr>
              <a:t>Oxford Learner’s Dictionary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set of specific, step-by-step instructions for taking an </a:t>
            </a:r>
            <a:r>
              <a:rPr lang="en" u="sng">
                <a:solidFill>
                  <a:srgbClr val="000000"/>
                </a:solidFill>
              </a:rPr>
              <a:t>input</a:t>
            </a:r>
            <a:r>
              <a:rPr lang="en">
                <a:solidFill>
                  <a:srgbClr val="000000"/>
                </a:solidFill>
              </a:rPr>
              <a:t> and converting [it] into an </a:t>
            </a:r>
            <a:r>
              <a:rPr lang="en" u="sng">
                <a:solidFill>
                  <a:srgbClr val="000000"/>
                </a:solidFill>
              </a:rPr>
              <a:t>output</a:t>
            </a:r>
            <a:r>
              <a:rPr lang="en">
                <a:solidFill>
                  <a:srgbClr val="000000"/>
                </a:solidFill>
              </a:rPr>
              <a:t>.”</a:t>
            </a:r>
            <a:r>
              <a:rPr lang="en">
                <a:solidFill>
                  <a:srgbClr val="1155CC"/>
                </a:solidFill>
              </a:rPr>
              <a:t> 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John Danaher,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 Philosophical Importance of Algorithms</a:t>
            </a:r>
            <a:r>
              <a:rPr lang="en">
                <a:solidFill>
                  <a:srgbClr val="1155CC"/>
                </a:solidFill>
              </a:rPr>
              <a:t>, 2015.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11550" y="3763675"/>
            <a:ext cx="7847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</a:rPr>
              <a:t>In short: “a set of </a:t>
            </a:r>
            <a:r>
              <a:rPr b="1" lang="en" sz="1800" u="sng">
                <a:solidFill>
                  <a:srgbClr val="1155CC"/>
                </a:solidFill>
              </a:rPr>
              <a:t>step-by-step</a:t>
            </a:r>
            <a:r>
              <a:rPr b="1" lang="en" sz="1800">
                <a:solidFill>
                  <a:srgbClr val="1155CC"/>
                </a:solidFill>
              </a:rPr>
              <a:t> </a:t>
            </a:r>
            <a:r>
              <a:rPr b="1" lang="en" sz="1800" u="sng">
                <a:solidFill>
                  <a:srgbClr val="1155CC"/>
                </a:solidFill>
              </a:rPr>
              <a:t>instructions</a:t>
            </a:r>
            <a:r>
              <a:rPr b="1" lang="en" sz="1800">
                <a:solidFill>
                  <a:srgbClr val="1155CC"/>
                </a:solidFill>
              </a:rPr>
              <a:t> for </a:t>
            </a:r>
            <a:r>
              <a:rPr b="1" lang="en" sz="1800" u="sng">
                <a:solidFill>
                  <a:srgbClr val="1155CC"/>
                </a:solidFill>
              </a:rPr>
              <a:t>executing</a:t>
            </a:r>
            <a:r>
              <a:rPr b="1" lang="en" sz="1800">
                <a:solidFill>
                  <a:srgbClr val="1155CC"/>
                </a:solidFill>
              </a:rPr>
              <a:t> a task.”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Making a peanut butter &amp; jelly sandwich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peanut butter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jelly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Put the two pieces of bread together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011" y="0"/>
            <a:ext cx="3687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311700" y="3511675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42739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 of the algorithm?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